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336" r:id="rId4"/>
    <p:sldId id="318" r:id="rId5"/>
    <p:sldId id="360" r:id="rId6"/>
    <p:sldId id="337" r:id="rId7"/>
    <p:sldId id="338" r:id="rId8"/>
    <p:sldId id="339" r:id="rId9"/>
    <p:sldId id="343" r:id="rId10"/>
    <p:sldId id="319" r:id="rId11"/>
    <p:sldId id="329" r:id="rId12"/>
    <p:sldId id="344" r:id="rId13"/>
    <p:sldId id="340" r:id="rId14"/>
    <p:sldId id="357" r:id="rId15"/>
    <p:sldId id="361" r:id="rId16"/>
    <p:sldId id="348" r:id="rId17"/>
    <p:sldId id="285" r:id="rId18"/>
    <p:sldId id="331" r:id="rId19"/>
    <p:sldId id="286" r:id="rId20"/>
    <p:sldId id="292" r:id="rId21"/>
    <p:sldId id="362" r:id="rId22"/>
    <p:sldId id="346" r:id="rId23"/>
    <p:sldId id="282" r:id="rId24"/>
    <p:sldId id="345" r:id="rId25"/>
    <p:sldId id="290" r:id="rId26"/>
    <p:sldId id="334" r:id="rId27"/>
    <p:sldId id="287" r:id="rId28"/>
    <p:sldId id="335" r:id="rId29"/>
    <p:sldId id="295" r:id="rId30"/>
    <p:sldId id="333" r:id="rId31"/>
    <p:sldId id="351" r:id="rId32"/>
    <p:sldId id="354" r:id="rId33"/>
    <p:sldId id="356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E61"/>
    <a:srgbClr val="F94A3D"/>
    <a:srgbClr val="FCA59E"/>
    <a:srgbClr val="EC28C7"/>
    <a:srgbClr val="69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5095" autoAdjust="0"/>
  </p:normalViewPr>
  <p:slideViewPr>
    <p:cSldViewPr snapToGrid="0" snapToObjects="1">
      <p:cViewPr varScale="1">
        <p:scale>
          <a:sx n="80" d="100"/>
          <a:sy n="80" d="100"/>
        </p:scale>
        <p:origin x="225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4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rotation and why its important</a:t>
            </a:r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2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0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500+ features</a:t>
            </a:r>
          </a:p>
          <a:p>
            <a:r>
              <a:rPr lang="en-US" dirty="0"/>
              <a:t>First round of EDA removed unnecessary columns</a:t>
            </a:r>
          </a:p>
          <a:p>
            <a:r>
              <a:rPr lang="en-US" dirty="0"/>
              <a:t>Left with over 100+ columns</a:t>
            </a:r>
          </a:p>
          <a:p>
            <a:r>
              <a:rPr lang="en-US" dirty="0"/>
              <a:t>Still too many features and unimportant features coming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 search applied</a:t>
            </a:r>
          </a:p>
          <a:p>
            <a:r>
              <a:rPr lang="en-US" dirty="0"/>
              <a:t>Working with BU removed additional features and features we cannot do anything about</a:t>
            </a:r>
          </a:p>
          <a:p>
            <a:r>
              <a:rPr lang="en-US" dirty="0"/>
              <a:t>Wanted to keep actionable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3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5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SVM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what we need to tell them, 1</a:t>
            </a:r>
            <a:r>
              <a:rPr lang="en-US" baseline="30000" dirty="0"/>
              <a:t>st</a:t>
            </a:r>
            <a:r>
              <a:rPr lang="en-US" dirty="0"/>
              <a:t> step are sliding or rotating</a:t>
            </a:r>
          </a:p>
          <a:p>
            <a:endParaRPr lang="en-US" dirty="0"/>
          </a:p>
          <a:p>
            <a:r>
              <a:rPr lang="en-US" dirty="0"/>
              <a:t>Talk about the 3 models we built</a:t>
            </a:r>
          </a:p>
          <a:p>
            <a:r>
              <a:rPr lang="en-US" dirty="0"/>
              <a:t>Why these 3 models – Classification</a:t>
            </a:r>
          </a:p>
          <a:p>
            <a:r>
              <a:rPr lang="en-US" dirty="0"/>
              <a:t>Talk about prediction was on the next point and not future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9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 window vs non classified window (static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2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1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7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2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7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57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6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4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Achieving Optimal Horizontal Drill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Serna</a:t>
            </a:r>
          </a:p>
          <a:p>
            <a:r>
              <a:rPr lang="en-US" dirty="0"/>
              <a:t>James Vasquez</a:t>
            </a:r>
          </a:p>
          <a:p>
            <a:endParaRPr lang="en-US" dirty="0"/>
          </a:p>
          <a:p>
            <a:r>
              <a:rPr lang="en-US" dirty="0"/>
              <a:t>Donald Markley – VP Drilling &amp; 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23625-B1A7-4523-9BF4-F8DF087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98" y="5214928"/>
            <a:ext cx="3559753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6450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7646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619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3D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8D55-5D73-4C3E-83EF-949CF9CF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2" y="891374"/>
            <a:ext cx="6032938" cy="54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vs Rotating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4087341" y="2433567"/>
            <a:ext cx="13467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Paths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505919" y="2455890"/>
            <a:ext cx="598380" cy="6176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Arc 258">
            <a:extLst>
              <a:ext uri="{FF2B5EF4-FFF2-40B4-BE49-F238E27FC236}">
                <a16:creationId xmlns:a16="http://schemas.microsoft.com/office/drawing/2014/main" id="{9A7BA197-514D-4F96-98DE-AFFDCBE78F96}"/>
              </a:ext>
            </a:extLst>
          </p:cNvPr>
          <p:cNvSpPr/>
          <p:nvPr/>
        </p:nvSpPr>
        <p:spPr>
          <a:xfrm rot="10800000">
            <a:off x="2761183" y="4446560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Arc 259">
            <a:extLst>
              <a:ext uri="{FF2B5EF4-FFF2-40B4-BE49-F238E27FC236}">
                <a16:creationId xmlns:a16="http://schemas.microsoft.com/office/drawing/2014/main" id="{54D0EE1C-50F0-4C0B-B523-C814CB631ECA}"/>
              </a:ext>
            </a:extLst>
          </p:cNvPr>
          <p:cNvSpPr/>
          <p:nvPr/>
        </p:nvSpPr>
        <p:spPr>
          <a:xfrm rot="10800000">
            <a:off x="3477729" y="4182187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1BC3190-5EC7-4A28-B257-C2144A81193C}"/>
              </a:ext>
            </a:extLst>
          </p:cNvPr>
          <p:cNvCxnSpPr>
            <a:cxnSpLocks/>
          </p:cNvCxnSpPr>
          <p:nvPr/>
        </p:nvCxnSpPr>
        <p:spPr>
          <a:xfrm flipH="1">
            <a:off x="3475247" y="2072243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72B65E0-D81A-448B-9F24-68A222730859}"/>
              </a:ext>
            </a:extLst>
          </p:cNvPr>
          <p:cNvCxnSpPr>
            <a:cxnSpLocks/>
          </p:cNvCxnSpPr>
          <p:nvPr/>
        </p:nvCxnSpPr>
        <p:spPr>
          <a:xfrm flipH="1">
            <a:off x="3642385" y="4481662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75216B6-D0CA-4F8D-8AC9-74FD8DEF5738}"/>
              </a:ext>
            </a:extLst>
          </p:cNvPr>
          <p:cNvCxnSpPr>
            <a:cxnSpLocks/>
          </p:cNvCxnSpPr>
          <p:nvPr/>
        </p:nvCxnSpPr>
        <p:spPr>
          <a:xfrm flipH="1">
            <a:off x="4081632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F0FD5B0-A48A-4BBE-A134-455970F62B64}"/>
              </a:ext>
            </a:extLst>
          </p:cNvPr>
          <p:cNvCxnSpPr>
            <a:cxnSpLocks/>
          </p:cNvCxnSpPr>
          <p:nvPr/>
        </p:nvCxnSpPr>
        <p:spPr>
          <a:xfrm flipH="1">
            <a:off x="4532055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4039DB-9A6A-44F1-ABB9-C2E9B600C3CE}"/>
              </a:ext>
            </a:extLst>
          </p:cNvPr>
          <p:cNvGrpSpPr/>
          <p:nvPr/>
        </p:nvGrpSpPr>
        <p:grpSpPr>
          <a:xfrm>
            <a:off x="4982698" y="4357828"/>
            <a:ext cx="627833" cy="229762"/>
            <a:chOff x="4982698" y="4357828"/>
            <a:chExt cx="627833" cy="229762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07C25E3-4BE8-444E-AED2-B0D91EC2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2698" y="4481662"/>
              <a:ext cx="464147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Star: 5 Points 265">
              <a:extLst>
                <a:ext uri="{FF2B5EF4-FFF2-40B4-BE49-F238E27FC236}">
                  <a16:creationId xmlns:a16="http://schemas.microsoft.com/office/drawing/2014/main" id="{6A19C335-E71B-4159-B5F1-093BD3A0528C}"/>
                </a:ext>
              </a:extLst>
            </p:cNvPr>
            <p:cNvSpPr/>
            <p:nvPr/>
          </p:nvSpPr>
          <p:spPr>
            <a:xfrm>
              <a:off x="5378308" y="4357828"/>
              <a:ext cx="232223" cy="229762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246C9B6-FF4E-494F-9E20-320D9E86CCF6}"/>
              </a:ext>
            </a:extLst>
          </p:cNvPr>
          <p:cNvCxnSpPr>
            <a:cxnSpLocks/>
          </p:cNvCxnSpPr>
          <p:nvPr/>
        </p:nvCxnSpPr>
        <p:spPr>
          <a:xfrm flipH="1">
            <a:off x="2769225" y="2072243"/>
            <a:ext cx="2480" cy="25236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56EFCD0-93E6-49F1-887E-5021452D5F78}"/>
              </a:ext>
            </a:extLst>
          </p:cNvPr>
          <p:cNvCxnSpPr>
            <a:cxnSpLocks/>
          </p:cNvCxnSpPr>
          <p:nvPr/>
        </p:nvCxnSpPr>
        <p:spPr>
          <a:xfrm flipH="1" flipV="1">
            <a:off x="2903120" y="4749107"/>
            <a:ext cx="1380064" cy="193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125EA36-1B43-4D65-86F0-E5BDECCA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638" y="1540722"/>
            <a:ext cx="375774" cy="56680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47" y="1545625"/>
            <a:ext cx="375774" cy="566808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86AC910-CCC0-461F-AB2D-869A1588BF76}"/>
              </a:ext>
            </a:extLst>
          </p:cNvPr>
          <p:cNvGrpSpPr/>
          <p:nvPr/>
        </p:nvGrpSpPr>
        <p:grpSpPr>
          <a:xfrm>
            <a:off x="4263949" y="4665405"/>
            <a:ext cx="1737700" cy="1017756"/>
            <a:chOff x="4263949" y="4665405"/>
            <a:chExt cx="1737700" cy="1017756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CB6982B-9F78-4D87-9D31-27E3E321F644}"/>
                </a:ext>
              </a:extLst>
            </p:cNvPr>
            <p:cNvSpPr txBox="1"/>
            <p:nvPr/>
          </p:nvSpPr>
          <p:spPr>
            <a:xfrm>
              <a:off x="4671029" y="5313829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9EA5B41F-85E7-4DB3-8AA6-DD0FDE005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432" y="4895166"/>
              <a:ext cx="30895" cy="43424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BF45DB5-167B-44C8-95D1-4AF0116B29E9}"/>
                </a:ext>
              </a:extLst>
            </p:cNvPr>
            <p:cNvGrpSpPr/>
            <p:nvPr/>
          </p:nvGrpSpPr>
          <p:grpSpPr>
            <a:xfrm>
              <a:off x="4263949" y="4665405"/>
              <a:ext cx="1287780" cy="229762"/>
              <a:chOff x="4263949" y="4665405"/>
              <a:chExt cx="1287780" cy="229762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CEAC807B-F047-461C-826B-05AA2CB16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3949" y="4766077"/>
                <a:ext cx="1192254" cy="3352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771F01D-1C7D-428E-B2A9-CAF4AE1D96E2}"/>
                  </a:ext>
                </a:extLst>
              </p:cNvPr>
              <p:cNvSpPr/>
              <p:nvPr/>
            </p:nvSpPr>
            <p:spPr>
              <a:xfrm>
                <a:off x="5319506" y="4665405"/>
                <a:ext cx="232223" cy="229762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64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5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  <p:sp>
        <p:nvSpPr>
          <p:cNvPr id="250" name="Title 1">
            <a:extLst>
              <a:ext uri="{FF2B5EF4-FFF2-40B4-BE49-F238E27FC236}">
                <a16:creationId xmlns:a16="http://schemas.microsoft.com/office/drawing/2014/main" id="{CE8A1849-7D5A-42FD-9141-8F893E43B30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Where’s the data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575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9026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93"/>
            <a:ext cx="7886700" cy="1325563"/>
          </a:xfrm>
        </p:spPr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29D93-D6F7-4048-B4DF-D9F719D4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368" y="1485056"/>
            <a:ext cx="4685270" cy="4940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BDDBD-49FF-4A1A-8C29-EFB28C590E25}"/>
              </a:ext>
            </a:extLst>
          </p:cNvPr>
          <p:cNvSpPr txBox="1"/>
          <p:nvPr/>
        </p:nvSpPr>
        <p:spPr>
          <a:xfrm>
            <a:off x="3168502" y="2041451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25 Features</a:t>
            </a:r>
          </a:p>
        </p:txBody>
      </p:sp>
    </p:spTree>
    <p:extLst>
      <p:ext uri="{BB962C8B-B14F-4D97-AF65-F5344CB8AC3E}">
        <p14:creationId xmlns:p14="http://schemas.microsoft.com/office/powerpoint/2010/main" val="201333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C3C6E-F720-4DC4-93D6-CCF06E85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6" y="1584686"/>
            <a:ext cx="5430347" cy="4771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46458-8398-4B21-B49C-056EBB646DAC}"/>
              </a:ext>
            </a:extLst>
          </p:cNvPr>
          <p:cNvSpPr txBox="1"/>
          <p:nvPr/>
        </p:nvSpPr>
        <p:spPr>
          <a:xfrm>
            <a:off x="3144607" y="2248529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10 Features</a:t>
            </a:r>
          </a:p>
        </p:txBody>
      </p:sp>
    </p:spTree>
    <p:extLst>
      <p:ext uri="{BB962C8B-B14F-4D97-AF65-F5344CB8AC3E}">
        <p14:creationId xmlns:p14="http://schemas.microsoft.com/office/powerpoint/2010/main" val="31127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247" y="4571216"/>
            <a:ext cx="8179506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Builds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47A5-D0F8-4C1D-9FD7-4575610F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7" y="1446087"/>
            <a:ext cx="1955839" cy="1836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DFE03-C6F7-4F5D-BE03-AAD98E48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59" y="1442243"/>
            <a:ext cx="1954351" cy="1842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0E48C-B5FF-49FB-B8E5-81ED98A98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48" y="1962048"/>
            <a:ext cx="3156946" cy="9470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5778706"/>
            <a:ext cx="6858000" cy="0"/>
          </a:xfrm>
          <a:prstGeom prst="line">
            <a:avLst/>
          </a:prstGeom>
          <a:ln w="19050">
            <a:solidFill>
              <a:srgbClr val="ABF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4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499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0803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61AE1A-663F-4DAB-8A29-1272E8B5F1B9}"/>
              </a:ext>
            </a:extLst>
          </p:cNvPr>
          <p:cNvGrpSpPr/>
          <p:nvPr/>
        </p:nvGrpSpPr>
        <p:grpSpPr>
          <a:xfrm>
            <a:off x="729707" y="2093472"/>
            <a:ext cx="7649182" cy="3316784"/>
            <a:chOff x="1186908" y="1955248"/>
            <a:chExt cx="7649182" cy="33167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EAABF9-FEB6-4733-8A11-3C938CF0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353" y="2056613"/>
              <a:ext cx="7123737" cy="2849495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C327ED9-4D2D-4135-A32C-C5DD252D4641}"/>
                </a:ext>
              </a:extLst>
            </p:cNvPr>
            <p:cNvSpPr/>
            <p:nvPr/>
          </p:nvSpPr>
          <p:spPr>
            <a:xfrm>
              <a:off x="3657598" y="2096278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AFB054-6EA8-4FB0-B7F8-BCF5879C0F92}"/>
                </a:ext>
              </a:extLst>
            </p:cNvPr>
            <p:cNvSpPr/>
            <p:nvPr/>
          </p:nvSpPr>
          <p:spPr>
            <a:xfrm>
              <a:off x="4812322" y="3655447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7CC4E6-837C-42FF-8FFC-E965DBF15665}"/>
                </a:ext>
              </a:extLst>
            </p:cNvPr>
            <p:cNvSpPr/>
            <p:nvPr/>
          </p:nvSpPr>
          <p:spPr>
            <a:xfrm>
              <a:off x="6457950" y="3300225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B735F0-03CF-4ECC-90BE-5DAA7DC21C6C}"/>
                </a:ext>
              </a:extLst>
            </p:cNvPr>
            <p:cNvSpPr/>
            <p:nvPr/>
          </p:nvSpPr>
          <p:spPr>
            <a:xfrm>
              <a:off x="7700596" y="4103255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23B8FA-8316-4E4D-AA4C-F22ECD6477D2}"/>
                </a:ext>
              </a:extLst>
            </p:cNvPr>
            <p:cNvSpPr/>
            <p:nvPr/>
          </p:nvSpPr>
          <p:spPr>
            <a:xfrm>
              <a:off x="6170751" y="2107462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D29760-8029-4EBD-9349-74E100439BCD}"/>
                </a:ext>
              </a:extLst>
            </p:cNvPr>
            <p:cNvSpPr/>
            <p:nvPr/>
          </p:nvSpPr>
          <p:spPr>
            <a:xfrm>
              <a:off x="7431647" y="2107462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21FC7D-5D52-42D8-9EE2-A94EB4067309}"/>
                </a:ext>
              </a:extLst>
            </p:cNvPr>
            <p:cNvSpPr/>
            <p:nvPr/>
          </p:nvSpPr>
          <p:spPr>
            <a:xfrm>
              <a:off x="8272739" y="2110510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51C3CE-9C29-41A8-ACE2-B299BD96C630}"/>
                </a:ext>
              </a:extLst>
            </p:cNvPr>
            <p:cNvSpPr txBox="1"/>
            <p:nvPr/>
          </p:nvSpPr>
          <p:spPr>
            <a:xfrm>
              <a:off x="4812322" y="49027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CAB608-E290-4389-BA3D-56F6B0977ED3}"/>
                </a:ext>
              </a:extLst>
            </p:cNvPr>
            <p:cNvSpPr txBox="1"/>
            <p:nvPr/>
          </p:nvSpPr>
          <p:spPr>
            <a:xfrm rot="16200000">
              <a:off x="1196513" y="3373109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RPM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BA2DF9-76C5-4729-95B7-00C34B0160EB}"/>
                </a:ext>
              </a:extLst>
            </p:cNvPr>
            <p:cNvSpPr txBox="1"/>
            <p:nvPr/>
          </p:nvSpPr>
          <p:spPr>
            <a:xfrm>
              <a:off x="1222902" y="4593485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0263FC-D311-45D2-BF76-5C3641568833}"/>
                </a:ext>
              </a:extLst>
            </p:cNvPr>
            <p:cNvSpPr txBox="1"/>
            <p:nvPr/>
          </p:nvSpPr>
          <p:spPr>
            <a:xfrm>
              <a:off x="1186908" y="19552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44AD67-0F6D-4BB3-B87F-B3B15B75CBBE}"/>
                </a:ext>
              </a:extLst>
            </p:cNvPr>
            <p:cNvSpPr txBox="1"/>
            <p:nvPr/>
          </p:nvSpPr>
          <p:spPr>
            <a:xfrm>
              <a:off x="2304405" y="2639859"/>
              <a:ext cx="12178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Rotating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6693E6-17C7-4A84-B23D-E57AD6EB4A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2999" y="2266915"/>
              <a:ext cx="203896" cy="3729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07D863D-F7AB-4A73-8E0E-8AA24FB06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6895" y="2266915"/>
              <a:ext cx="1427311" cy="3729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F84825-D183-4F0A-AD03-D67F2A97421D}"/>
                </a:ext>
              </a:extLst>
            </p:cNvPr>
            <p:cNvSpPr txBox="1"/>
            <p:nvPr/>
          </p:nvSpPr>
          <p:spPr>
            <a:xfrm>
              <a:off x="5041606" y="2962987"/>
              <a:ext cx="12178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Sliding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A9710A8-DA63-4D12-9BAF-AB1D30DE4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3144" y="3332319"/>
              <a:ext cx="1137684" cy="4519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BA445E-4DB6-4B7B-9832-05E3176DBAC2}"/>
                </a:ext>
              </a:extLst>
            </p:cNvPr>
            <p:cNvCxnSpPr>
              <a:cxnSpLocks/>
            </p:cNvCxnSpPr>
            <p:nvPr/>
          </p:nvCxnSpPr>
          <p:spPr>
            <a:xfrm>
              <a:off x="5560828" y="3332319"/>
              <a:ext cx="741807" cy="3659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4C9EB0-F405-471E-A43A-038386B5311E}"/>
                </a:ext>
              </a:extLst>
            </p:cNvPr>
            <p:cNvSpPr txBox="1"/>
            <p:nvPr/>
          </p:nvSpPr>
          <p:spPr>
            <a:xfrm>
              <a:off x="5560828" y="4296218"/>
              <a:ext cx="162796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Mis classified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6237700-A9B3-45F6-8022-AE9C52B85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1" y="3429000"/>
              <a:ext cx="131883" cy="867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FBD4659-A535-4BC9-BB1B-36D68DA11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1" y="2266915"/>
              <a:ext cx="1082804" cy="20293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580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0795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8726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BFD2-1310-428F-8310-AA29F4E5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83" y="1960561"/>
            <a:ext cx="4289226" cy="26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2747-724E-43CA-A6AB-40946F6D6F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01795"/>
              </p:ext>
            </p:extLst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997FF0C-723C-40AD-B278-D328F0C0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478" y="3303017"/>
            <a:ext cx="4145043" cy="32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522C858-5DA4-41F3-B6E3-D6526D385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737" y="3429000"/>
            <a:ext cx="5883442" cy="29207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AA2A8-C609-448D-8B1A-2B170320329C}"/>
              </a:ext>
            </a:extLst>
          </p:cNvPr>
          <p:cNvCxnSpPr/>
          <p:nvPr/>
        </p:nvCxnSpPr>
        <p:spPr>
          <a:xfrm>
            <a:off x="3392905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AFCDBF-EE6E-4EB4-B44B-3F3B524C0526}"/>
              </a:ext>
            </a:extLst>
          </p:cNvPr>
          <p:cNvSpPr txBox="1"/>
          <p:nvPr/>
        </p:nvSpPr>
        <p:spPr>
          <a:xfrm>
            <a:off x="3043987" y="3633537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days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FACF48-29E0-407F-8283-EA9F07F2F090}"/>
              </a:ext>
            </a:extLst>
          </p:cNvPr>
          <p:cNvCxnSpPr/>
          <p:nvPr/>
        </p:nvCxnSpPr>
        <p:spPr>
          <a:xfrm>
            <a:off x="4399548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563238-EABD-44AF-A112-62B551A8A99D}"/>
              </a:ext>
            </a:extLst>
          </p:cNvPr>
          <p:cNvSpPr txBox="1"/>
          <p:nvPr/>
        </p:nvSpPr>
        <p:spPr>
          <a:xfrm>
            <a:off x="4042614" y="415815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FA5110-0D15-4330-AE97-52253CBFEA15}"/>
              </a:ext>
            </a:extLst>
          </p:cNvPr>
          <p:cNvCxnSpPr/>
          <p:nvPr/>
        </p:nvCxnSpPr>
        <p:spPr>
          <a:xfrm>
            <a:off x="6164179" y="3587416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583974-0CDB-4290-AE55-36A4317504DF}"/>
              </a:ext>
            </a:extLst>
          </p:cNvPr>
          <p:cNvSpPr txBox="1"/>
          <p:nvPr/>
        </p:nvSpPr>
        <p:spPr>
          <a:xfrm>
            <a:off x="5815255" y="358081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$1 MM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B25001-B75E-49C7-AA55-1210D221C3CA}"/>
              </a:ext>
            </a:extLst>
          </p:cNvPr>
          <p:cNvCxnSpPr/>
          <p:nvPr/>
        </p:nvCxnSpPr>
        <p:spPr>
          <a:xfrm>
            <a:off x="7074568" y="3580811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2BE605-7CDF-4238-BF0A-F8F2CFE13319}"/>
              </a:ext>
            </a:extLst>
          </p:cNvPr>
          <p:cNvSpPr txBox="1"/>
          <p:nvPr/>
        </p:nvSpPr>
        <p:spPr>
          <a:xfrm>
            <a:off x="6729675" y="4670076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$2 MM</a:t>
            </a:r>
          </a:p>
        </p:txBody>
      </p:sp>
    </p:spTree>
    <p:extLst>
      <p:ext uri="{BB962C8B-B14F-4D97-AF65-F5344CB8AC3E}">
        <p14:creationId xmlns:p14="http://schemas.microsoft.com/office/powerpoint/2010/main" val="17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6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1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</TotalTime>
  <Words>1237</Words>
  <Application>Microsoft Office PowerPoint</Application>
  <PresentationFormat>On-screen Show (4:3)</PresentationFormat>
  <Paragraphs>424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Achieving Optimal Horizontal Drill Operations</vt:lpstr>
      <vt:lpstr>Permian Basin</vt:lpstr>
      <vt:lpstr>Permian Basin</vt:lpstr>
      <vt:lpstr>Why is drilling hard</vt:lpstr>
      <vt:lpstr>Why is drilling hard</vt:lpstr>
      <vt:lpstr>Vertical Drilling</vt:lpstr>
      <vt:lpstr>Vertical Drilling</vt:lpstr>
      <vt:lpstr>Horizontal Drilling</vt:lpstr>
      <vt:lpstr>Horizontal Drilling</vt:lpstr>
      <vt:lpstr>From a Birds Eye</vt:lpstr>
      <vt:lpstr>From a Birds Eye</vt:lpstr>
      <vt:lpstr>3D Model</vt:lpstr>
      <vt:lpstr>Sliding vs Rotating</vt:lpstr>
      <vt:lpstr>Problem Statement</vt:lpstr>
      <vt:lpstr>Problem Statement</vt:lpstr>
      <vt:lpstr>PowerPoint Presentation</vt:lpstr>
      <vt:lpstr>Engineering View</vt:lpstr>
      <vt:lpstr>Engineering View</vt:lpstr>
      <vt:lpstr>Data Cleansing Feature Selection</vt:lpstr>
      <vt:lpstr>Data Cleansing Feature Selection</vt:lpstr>
      <vt:lpstr>Problem Statement</vt:lpstr>
      <vt:lpstr>Model Builds</vt:lpstr>
      <vt:lpstr>Models Accuracy vs Model Type</vt:lpstr>
      <vt:lpstr>Models Accuracy vs Model Type</vt:lpstr>
      <vt:lpstr>Accuracy vs Model Type</vt:lpstr>
      <vt:lpstr>Accuracy vs Model Type</vt:lpstr>
      <vt:lpstr>Model Predictions</vt:lpstr>
      <vt:lpstr>Model Predictions</vt:lpstr>
      <vt:lpstr>Future Predictions Jump Ahead vs Model Type</vt:lpstr>
      <vt:lpstr>Future Predictions Jump Ahead vs Model Type</vt:lpstr>
      <vt:lpstr>Conclusions</vt:lpstr>
      <vt:lpstr>Conclusions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Slide Events for Horizontal Drill Operations</dc:title>
  <dc:creator>James Vasquez</dc:creator>
  <cp:lastModifiedBy>James Vasquez</cp:lastModifiedBy>
  <cp:revision>19</cp:revision>
  <dcterms:created xsi:type="dcterms:W3CDTF">2019-10-27T01:50:30Z</dcterms:created>
  <dcterms:modified xsi:type="dcterms:W3CDTF">2019-10-27T21:59:55Z</dcterms:modified>
</cp:coreProperties>
</file>